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>
        <p:scale>
          <a:sx n="82" d="100"/>
          <a:sy n="82" d="100"/>
        </p:scale>
        <p:origin x="132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3D91-24B8-4051-B347-723E828DB3B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607D418-7635-4E62-B9E8-1C5B38DB69D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13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3D91-24B8-4051-B347-723E828DB3B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D418-7635-4E62-B9E8-1C5B38DB69D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575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3D91-24B8-4051-B347-723E828DB3B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D418-7635-4E62-B9E8-1C5B38DB69D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607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3D91-24B8-4051-B347-723E828DB3B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D418-7635-4E62-B9E8-1C5B38DB69D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34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3D91-24B8-4051-B347-723E828DB3B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D418-7635-4E62-B9E8-1C5B38DB69D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49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3D91-24B8-4051-B347-723E828DB3B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D418-7635-4E62-B9E8-1C5B38DB69D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74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3D91-24B8-4051-B347-723E828DB3B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D418-7635-4E62-B9E8-1C5B38DB69DF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683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3D91-24B8-4051-B347-723E828DB3B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D418-7635-4E62-B9E8-1C5B38DB69DF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505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3D91-24B8-4051-B347-723E828DB3B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D418-7635-4E62-B9E8-1C5B38DB6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66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3D91-24B8-4051-B347-723E828DB3B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D418-7635-4E62-B9E8-1C5B38DB69D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39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44DE3D91-24B8-4051-B347-723E828DB3B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D418-7635-4E62-B9E8-1C5B38DB69DF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53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E3D91-24B8-4051-B347-723E828DB3B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607D418-7635-4E62-B9E8-1C5B38DB69DF}" type="slidenum">
              <a:rPr lang="ru-RU" smtClean="0"/>
              <a:t>‹#›</a:t>
            </a:fld>
            <a:endParaRPr lang="ru-RU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21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BFF3DB-5316-43DD-8C80-E0DB322C6D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Рекомендации родителям по результатам СПТ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47BA4C0-90B6-4D6A-AB78-81EEACCBFE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Филиал </a:t>
            </a:r>
            <a:r>
              <a:rPr lang="ru-RU" sz="1800" dirty="0">
                <a:solidFill>
                  <a:srgbClr val="000000"/>
                </a:solidFill>
                <a:effectLst/>
                <a:ea typeface="Microsoft Sans Serif" panose="020B0604020202020204" pitchFamily="34" charset="0"/>
              </a:rPr>
              <a:t>ГБПОУ РХ «Черногорский-горно-строительный техникум»</a:t>
            </a: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8282AFFB-65AB-492C-ACE3-2F9758A6FF42}"/>
              </a:ext>
            </a:extLst>
          </p:cNvPr>
          <p:cNvSpPr txBox="1">
            <a:spLocks/>
          </p:cNvSpPr>
          <p:nvPr/>
        </p:nvSpPr>
        <p:spPr>
          <a:xfrm>
            <a:off x="2493104" y="3531204"/>
            <a:ext cx="8561747" cy="2541431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dirty="0"/>
              <a:t>Помните!</a:t>
            </a:r>
          </a:p>
          <a:p>
            <a:pPr algn="ctr"/>
            <a:r>
              <a:rPr lang="ru-RU" sz="4000" dirty="0"/>
              <a:t>Без родительской поддержки подросток часто опускает руки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23A189A8-0F4C-48B0-B8B0-738924A10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87" y="3514272"/>
            <a:ext cx="3072722" cy="2859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194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AF5FF9-3796-4F4C-8B4E-1E42E0E20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553" y="759671"/>
            <a:ext cx="9520158" cy="1049235"/>
          </a:xfrm>
        </p:spPr>
        <p:txBody>
          <a:bodyPr>
            <a:noAutofit/>
          </a:bodyPr>
          <a:lstStyle/>
          <a:p>
            <a:r>
              <a:rPr lang="ru-RU" sz="2400" dirty="0">
                <a:latin typeface="+mn-lt"/>
              </a:rPr>
              <a:t>НЕСКОЛЬКО ПРАВИЛ, КОТОРЫЕ ПОЗВОЛЯТ ВАМ НЕ ПОТЕРЯТЬ КОНТАКТ С ВАШИМ РЕБЕНКОМ И УДЕРЖАТЬ ЕГО ОТ ОПАСНЫХ ЭКСПЕРИМЕНТОВ.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45FBB7E-1335-4F7F-892A-F2BD8D9EB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921" y="1808906"/>
            <a:ext cx="9520158" cy="3450613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339725" algn="l"/>
              </a:tabLst>
            </a:pPr>
            <a:r>
              <a:rPr lang="ru-RU" sz="1100" dirty="0"/>
              <a:t>аще беседуйте со своим ребенком на самые разные темы. </a:t>
            </a:r>
          </a:p>
          <a:p>
            <a:pPr lvl="0">
              <a:lnSpc>
                <a:spcPct val="100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339725" algn="l"/>
              </a:tabLst>
            </a:pPr>
            <a:r>
              <a:rPr lang="ru-RU" sz="1100" dirty="0"/>
              <a:t>Поощряйте его инициативу. </a:t>
            </a:r>
          </a:p>
          <a:p>
            <a:pPr lvl="0">
              <a:lnSpc>
                <a:spcPct val="100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339725" algn="l"/>
              </a:tabLst>
            </a:pPr>
            <a:r>
              <a:rPr lang="ru-RU" sz="1100" dirty="0"/>
              <a:t>Относитесь с уважением к его личностно-духовным потребностям. Помните, что забота это - не только создание материального благополучия, а любовь - не сиюминутное выполнение всех требований вашего ребенка. Не подменяйте эти понятия! Для вашего ребенка самым главным является время, проведенное вместе с Вами. </a:t>
            </a:r>
          </a:p>
          <a:p>
            <a:pPr lvl="0">
              <a:lnSpc>
                <a:spcPct val="100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339725" algn="l"/>
              </a:tabLst>
            </a:pPr>
            <a:r>
              <a:rPr lang="ru-RU" sz="1100" dirty="0"/>
              <a:t>Попытайтесь так организовать досуг ребенка, чтобы у него оставалось как можно меньше свободного времени (посещение музеев, театров, кружков, спортивных секций, музыкальных и художественных школ и т.п.). </a:t>
            </a:r>
          </a:p>
          <a:p>
            <a:pPr lvl="0">
              <a:lnSpc>
                <a:spcPct val="100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339725" algn="l"/>
              </a:tabLst>
            </a:pPr>
            <a:r>
              <a:rPr lang="ru-RU" sz="1100" dirty="0"/>
              <a:t>Вникайте в дела ваших детей, в их увлечения, не отдаляйтесь от ваших взрослеющих детей, внимательно относитесь к любому возникающему у них вопросу. </a:t>
            </a:r>
          </a:p>
          <a:p>
            <a:pPr lvl="0">
              <a:lnSpc>
                <a:spcPct val="100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339725" algn="l"/>
              </a:tabLst>
            </a:pPr>
            <a:r>
              <a:rPr lang="ru-RU" sz="1100" dirty="0"/>
              <a:t>Поддерживайте своих детей на пути к взрослой жизни. В повседневных хлопотах не забывайте о бесценном даре, который у вас есть - о вашем ребенке. </a:t>
            </a:r>
          </a:p>
          <a:p>
            <a:pPr lvl="0">
              <a:lnSpc>
                <a:spcPct val="100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339725" algn="l"/>
              </a:tabLst>
            </a:pPr>
            <a:r>
              <a:rPr lang="ru-RU" sz="1100" dirty="0"/>
              <a:t>Любите своего подростка безусловной любовью, не за что-то (отличные оценки, хорошее поведение и т.д.), а просто потому, что у вас есть и сейчас рядом с Вами. </a:t>
            </a:r>
          </a:p>
          <a:p>
            <a:pPr lvl="0">
              <a:lnSpc>
                <a:spcPct val="100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339725" algn="l"/>
              </a:tabLst>
            </a:pPr>
            <a:r>
              <a:rPr lang="ru-RU" sz="1100" dirty="0"/>
              <a:t>Будьте примером здорового образа жизни. </a:t>
            </a:r>
            <a:endParaRPr lang="ru-RU" sz="1200" dirty="0">
              <a:latin typeface="+mj-lt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135135DF-5F3C-43C9-9382-5D875B90805A}"/>
              </a:ext>
            </a:extLst>
          </p:cNvPr>
          <p:cNvSpPr txBox="1">
            <a:spLocks/>
          </p:cNvSpPr>
          <p:nvPr/>
        </p:nvSpPr>
        <p:spPr>
          <a:xfrm>
            <a:off x="1335921" y="5049094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/>
              <a:t>Уважаемые родители, старайтесь использовать каждую свободную минуту для общения со своим ребенком. Это позволит Вам на долгие годы сохранить теплые, доверительные отношения</a:t>
            </a:r>
            <a:endParaRPr lang="ru-R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569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2EFBC80B-3049-4C9D-8DBE-A5A6E815F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alphaModFix amt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3897" y="3919869"/>
            <a:ext cx="3592285" cy="326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AF5FF9-3796-4F4C-8B4E-1E42E0E20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553" y="759671"/>
            <a:ext cx="9520158" cy="1049235"/>
          </a:xfrm>
        </p:spPr>
        <p:txBody>
          <a:bodyPr>
            <a:normAutofit/>
          </a:bodyPr>
          <a:lstStyle/>
          <a:p>
            <a:r>
              <a:rPr lang="ru-RU" sz="2400" dirty="0"/>
              <a:t>ВОСЕМЬ «НЕ», КОТОРЫЕ ПОМОГУТ ВАМ И ВАШИМ ДЕТЯМ В СЛОЖНЫХ ЖИЗНЕННЫХ СИТУАЦИЯХ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45FBB7E-1335-4F7F-892A-F2BD8D9EB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921" y="1808906"/>
            <a:ext cx="9520158" cy="3450613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0000"/>
              </a:lnSpc>
              <a:buClr>
                <a:srgbClr val="161616"/>
              </a:buClr>
              <a:buSzPts val="1800"/>
              <a:buAutoNum type="arabicPeriod"/>
              <a:tabLst>
                <a:tab pos="1330960" algn="l"/>
              </a:tabLst>
            </a:pPr>
            <a:r>
              <a:rPr lang="ru-RU" sz="1500" dirty="0"/>
              <a:t>НЕ впадайте в панику или истерику при возникновении беседы, демонстрируйте конструктивный подход к решению проблемы и умение владеть собственным эмоциональным состоянием.</a:t>
            </a:r>
          </a:p>
          <a:p>
            <a:pPr marL="342900" lvl="0" indent="-342900">
              <a:lnSpc>
                <a:spcPct val="100000"/>
              </a:lnSpc>
              <a:buClr>
                <a:srgbClr val="161616"/>
              </a:buClr>
              <a:buSzPts val="1800"/>
              <a:buAutoNum type="arabicPeriod"/>
              <a:tabLst>
                <a:tab pos="1330960" algn="l"/>
              </a:tabLst>
            </a:pPr>
            <a:r>
              <a:rPr lang="ru-RU" sz="1500" dirty="0"/>
              <a:t>НЕ кричите и не воздействуйте физически на подростка. Уважайте его личность и не переступайте границы. </a:t>
            </a:r>
          </a:p>
          <a:p>
            <a:pPr marL="342900" lvl="0" indent="-342900">
              <a:lnSpc>
                <a:spcPct val="100000"/>
              </a:lnSpc>
              <a:buClr>
                <a:srgbClr val="161616"/>
              </a:buClr>
              <a:buSzPts val="1800"/>
              <a:buAutoNum type="arabicPeriod"/>
              <a:tabLst>
                <a:tab pos="1330960" algn="l"/>
              </a:tabLst>
            </a:pPr>
            <a:r>
              <a:rPr lang="ru-RU" sz="1500" dirty="0"/>
              <a:t>НЕ поддавайтесь на шантаж. Придерживайтесь избранной линии поведения. </a:t>
            </a:r>
          </a:p>
          <a:p>
            <a:pPr marL="342900" lvl="0" indent="-342900">
              <a:lnSpc>
                <a:spcPct val="100000"/>
              </a:lnSpc>
              <a:buClr>
                <a:srgbClr val="161616"/>
              </a:buClr>
              <a:buSzPts val="1800"/>
              <a:buAutoNum type="arabicPeriod"/>
              <a:tabLst>
                <a:tab pos="1330960" algn="l"/>
              </a:tabLst>
            </a:pPr>
            <a:r>
              <a:rPr lang="ru-RU" sz="1500" dirty="0"/>
              <a:t>НЕ откладывайте визит к специалисту (психологу, врачу). </a:t>
            </a:r>
          </a:p>
          <a:p>
            <a:pPr marL="342900" lvl="0" indent="-342900">
              <a:lnSpc>
                <a:spcPct val="100000"/>
              </a:lnSpc>
              <a:buClr>
                <a:srgbClr val="161616"/>
              </a:buClr>
              <a:buSzPts val="1800"/>
              <a:buAutoNum type="arabicPeriod"/>
              <a:tabLst>
                <a:tab pos="1330960" algn="l"/>
              </a:tabLst>
            </a:pPr>
            <a:r>
              <a:rPr lang="ru-RU" sz="1500" dirty="0"/>
              <a:t>НЕ делайте, не решайте за ребенка то, что решить должен он сам. Подростку необходимо столкнуться с неприятными последствиями своих поступков, чтобы научиться отвечать за принятое им самим решение. </a:t>
            </a:r>
          </a:p>
          <a:p>
            <a:pPr marL="0" lvl="0" indent="0">
              <a:lnSpc>
                <a:spcPct val="100000"/>
              </a:lnSpc>
              <a:buClr>
                <a:srgbClr val="161616"/>
              </a:buClr>
              <a:buSzPts val="1800"/>
              <a:buNone/>
              <a:tabLst>
                <a:tab pos="1330960" algn="l"/>
              </a:tabLst>
            </a:pPr>
            <a:r>
              <a:rPr lang="ru-RU" sz="1500" dirty="0"/>
              <a:t>6. НЕ давайте денег больше необходимого минимума. </a:t>
            </a:r>
          </a:p>
          <a:p>
            <a:pPr marL="0" lvl="0" indent="0">
              <a:lnSpc>
                <a:spcPct val="100000"/>
              </a:lnSpc>
              <a:buClr>
                <a:srgbClr val="161616"/>
              </a:buClr>
              <a:buSzPts val="1800"/>
              <a:buNone/>
              <a:tabLst>
                <a:tab pos="1330960" algn="l"/>
              </a:tabLst>
            </a:pPr>
            <a:r>
              <a:rPr lang="ru-RU" sz="1500" dirty="0"/>
              <a:t>7. НЕ критикуйте понапрасну. Если Вы не согласны, выскажите свое мнение ненавязчиво, аргументировано и твердо. </a:t>
            </a:r>
          </a:p>
          <a:p>
            <a:pPr marL="0" lvl="0" indent="0">
              <a:lnSpc>
                <a:spcPct val="100000"/>
              </a:lnSpc>
              <a:buClr>
                <a:srgbClr val="161616"/>
              </a:buClr>
              <a:buSzPts val="1800"/>
              <a:buNone/>
              <a:tabLst>
                <a:tab pos="1330960" algn="l"/>
              </a:tabLst>
            </a:pPr>
            <a:r>
              <a:rPr lang="ru-RU" sz="1500" dirty="0"/>
              <a:t>8. НЕ будьте занудой. Многочасовые разговоры о наркотиках нравоучительны, беседы бесполезны и могут дать только обратный эффект.</a:t>
            </a:r>
            <a:endParaRPr lang="ru-RU" sz="1500" u="none" strike="noStrike" spc="0" dirty="0">
              <a:solidFill>
                <a:srgbClr val="16161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862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AF5FF9-3796-4F4C-8B4E-1E42E0E20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553" y="759671"/>
            <a:ext cx="9520158" cy="1049235"/>
          </a:xfrm>
        </p:spPr>
        <p:txBody>
          <a:bodyPr/>
          <a:lstStyle/>
          <a:p>
            <a:r>
              <a:rPr lang="ru-RU" dirty="0"/>
              <a:t>Памятка родителям по профилактике </a:t>
            </a:r>
            <a:r>
              <a:rPr lang="ru-RU" dirty="0" err="1"/>
              <a:t>аддиктивного</a:t>
            </a:r>
            <a:r>
              <a:rPr lang="ru-RU" dirty="0"/>
              <a:t> поведения подростков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45FBB7E-1335-4F7F-892A-F2BD8D9EB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221" y="3323788"/>
            <a:ext cx="5407779" cy="3450613"/>
          </a:xfrm>
        </p:spPr>
        <p:txBody>
          <a:bodyPr>
            <a:noAutofit/>
          </a:bodyPr>
          <a:lstStyle/>
          <a:p>
            <a:pPr marL="342900" lvl="0" indent="-342900">
              <a:lnSpc>
                <a:spcPts val="1560"/>
              </a:lnSpc>
              <a:buClr>
                <a:srgbClr val="161616"/>
              </a:buClr>
              <a:buSzPts val="1800"/>
              <a:buAutoNum type="arabicPeriod"/>
              <a:tabLst>
                <a:tab pos="1330960" algn="l"/>
              </a:tabLst>
            </a:pPr>
            <a:r>
              <a:rPr lang="ru-RU" sz="1600" dirty="0"/>
              <a:t>Прежде чем Вы вступите в конфликтную ситуацию, подумайте над тем, какой результат Вы хотите от этого получить. </a:t>
            </a:r>
          </a:p>
          <a:p>
            <a:pPr marL="342900" lvl="0" indent="-342900">
              <a:lnSpc>
                <a:spcPts val="1560"/>
              </a:lnSpc>
              <a:buClr>
                <a:srgbClr val="161616"/>
              </a:buClr>
              <a:buSzPts val="1800"/>
              <a:buAutoNum type="arabicPeriod"/>
              <a:tabLst>
                <a:tab pos="1330960" algn="l"/>
              </a:tabLst>
            </a:pPr>
            <a:r>
              <a:rPr lang="ru-RU" sz="1600" dirty="0"/>
              <a:t>Утвердитесь в том, что этот результат для Вас действительно важен.</a:t>
            </a:r>
          </a:p>
          <a:p>
            <a:pPr marL="342900" lvl="0" indent="-342900">
              <a:lnSpc>
                <a:spcPts val="1560"/>
              </a:lnSpc>
              <a:buClr>
                <a:srgbClr val="161616"/>
              </a:buClr>
              <a:buSzPts val="1800"/>
              <a:buAutoNum type="arabicPeriod"/>
              <a:tabLst>
                <a:tab pos="1330960" algn="l"/>
              </a:tabLst>
            </a:pPr>
            <a:r>
              <a:rPr lang="ru-RU" sz="1600" dirty="0"/>
              <a:t> В конфликте признавайте не только свои интересы, но и интересы другого человека. </a:t>
            </a:r>
          </a:p>
          <a:p>
            <a:pPr marL="342900" lvl="0" indent="-342900">
              <a:lnSpc>
                <a:spcPts val="1560"/>
              </a:lnSpc>
              <a:buClr>
                <a:srgbClr val="161616"/>
              </a:buClr>
              <a:buSzPts val="1800"/>
              <a:buAutoNum type="arabicPeriod"/>
              <a:tabLst>
                <a:tab pos="1330960" algn="l"/>
              </a:tabLst>
            </a:pPr>
            <a:r>
              <a:rPr lang="ru-RU" sz="1600" dirty="0"/>
              <a:t>Соблюдайте этику поведения в конфликтной ситуации, решайте проблему, а не сводите счеты.</a:t>
            </a:r>
          </a:p>
          <a:p>
            <a:pPr marL="342900" lvl="0" indent="-342900">
              <a:lnSpc>
                <a:spcPts val="1560"/>
              </a:lnSpc>
              <a:buClr>
                <a:srgbClr val="161616"/>
              </a:buClr>
              <a:buSzPts val="1800"/>
              <a:buAutoNum type="arabicPeriod"/>
              <a:tabLst>
                <a:tab pos="1330960" algn="l"/>
              </a:tabLst>
            </a:pPr>
            <a:r>
              <a:rPr lang="ru-RU" sz="1600" dirty="0"/>
              <a:t>Будьте тверды и открыты, если убеждены в своей правоте.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47CCF7EC-AD55-4E8A-A742-AA9090E796B7}"/>
              </a:ext>
            </a:extLst>
          </p:cNvPr>
          <p:cNvSpPr txBox="1">
            <a:spLocks/>
          </p:cNvSpPr>
          <p:nvPr/>
        </p:nvSpPr>
        <p:spPr>
          <a:xfrm>
            <a:off x="1472553" y="1808906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Уважаемые родители! </a:t>
            </a:r>
          </a:p>
          <a:p>
            <a:r>
              <a:rPr lang="ru-RU" dirty="0"/>
              <a:t>Конфликтная ситуация может коренным образом изменить Вашу жизнь! Постарайтесь, чтобы эти изменения были в лучшую сторону!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ED6709C1-6AA3-4542-BC10-1A377735D53E}"/>
              </a:ext>
            </a:extLst>
          </p:cNvPr>
          <p:cNvSpPr txBox="1">
            <a:spLocks/>
          </p:cNvSpPr>
          <p:nvPr/>
        </p:nvSpPr>
        <p:spPr>
          <a:xfrm>
            <a:off x="6555621" y="3323788"/>
            <a:ext cx="5407779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ts val="1560"/>
              </a:lnSpc>
              <a:buClr>
                <a:srgbClr val="161616"/>
              </a:buClr>
              <a:buSzPts val="1800"/>
              <a:buFont typeface="+mj-lt"/>
              <a:buAutoNum type="arabicPeriod" startAt="6"/>
              <a:tabLst>
                <a:tab pos="1330960" algn="l"/>
              </a:tabLst>
            </a:pPr>
            <a:r>
              <a:rPr lang="ru-RU" sz="1600" dirty="0"/>
              <a:t>Заставьте себя слышать доводы своего оппонента.</a:t>
            </a:r>
          </a:p>
          <a:p>
            <a:pPr marL="342900" indent="-342900">
              <a:lnSpc>
                <a:spcPts val="1560"/>
              </a:lnSpc>
              <a:buClr>
                <a:srgbClr val="161616"/>
              </a:buClr>
              <a:buSzPts val="1800"/>
              <a:buFont typeface="+mj-lt"/>
              <a:buAutoNum type="arabicPeriod" startAt="6"/>
              <a:tabLst>
                <a:tab pos="1330960" algn="l"/>
              </a:tabLst>
            </a:pPr>
            <a:r>
              <a:rPr lang="ru-RU" sz="1600" dirty="0"/>
              <a:t>Не унижайте и не оскорбляйте другого человека, чтобы потом не сгорать от стыда при встрече с ним и не мучиться раскаянием.</a:t>
            </a:r>
          </a:p>
          <a:p>
            <a:pPr marL="342900" indent="-342900">
              <a:lnSpc>
                <a:spcPts val="1560"/>
              </a:lnSpc>
              <a:buClr>
                <a:srgbClr val="161616"/>
              </a:buClr>
              <a:buSzPts val="1800"/>
              <a:buFont typeface="+mj-lt"/>
              <a:buAutoNum type="arabicPeriod" startAt="6"/>
              <a:tabLst>
                <a:tab pos="1330960" algn="l"/>
              </a:tabLst>
            </a:pPr>
            <a:r>
              <a:rPr lang="ru-RU" sz="1600" dirty="0"/>
              <a:t>Будьте справедливы и честны в конфликте, не жалейте себя.</a:t>
            </a:r>
          </a:p>
          <a:p>
            <a:pPr marL="342900" indent="-342900">
              <a:lnSpc>
                <a:spcPts val="1560"/>
              </a:lnSpc>
              <a:buClr>
                <a:srgbClr val="161616"/>
              </a:buClr>
              <a:buSzPts val="1800"/>
              <a:buFont typeface="+mj-lt"/>
              <a:buAutoNum type="arabicPeriod" startAt="6"/>
              <a:tabLst>
                <a:tab pos="1330960" algn="l"/>
              </a:tabLst>
            </a:pPr>
            <a:r>
              <a:rPr lang="ru-RU" sz="1600" dirty="0"/>
              <a:t>Умейте вовремя остановиться, чтобы не остаться без оппонента. </a:t>
            </a:r>
          </a:p>
          <a:p>
            <a:pPr marL="342900" indent="-342900">
              <a:lnSpc>
                <a:spcPts val="1560"/>
              </a:lnSpc>
              <a:buClr>
                <a:srgbClr val="161616"/>
              </a:buClr>
              <a:buSzPts val="1800"/>
              <a:buFont typeface="+mj-lt"/>
              <a:buAutoNum type="arabicPeriod" startAt="6"/>
              <a:tabLst>
                <a:tab pos="1330960" algn="l"/>
              </a:tabLst>
            </a:pPr>
            <a:r>
              <a:rPr lang="ru-RU" sz="1600" dirty="0"/>
              <a:t>Дорожите уважение к самому себе, решаясь идти на конфликт с тем, кто слабее Вас</a:t>
            </a:r>
            <a:endParaRPr lang="ru-RU" sz="1800" dirty="0">
              <a:solidFill>
                <a:srgbClr val="16161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837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AF5FF9-3796-4F4C-8B4E-1E42E0E20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553" y="759671"/>
            <a:ext cx="9520158" cy="1049235"/>
          </a:xfrm>
        </p:spPr>
        <p:txBody>
          <a:bodyPr/>
          <a:lstStyle/>
          <a:p>
            <a:r>
              <a:rPr lang="ru-RU" dirty="0"/>
              <a:t>Детей учит то, что их окружает.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45FBB7E-1335-4F7F-892A-F2BD8D9EB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921" y="1808906"/>
            <a:ext cx="9520158" cy="3450613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1330960" algn="l"/>
              </a:tabLst>
            </a:pPr>
            <a:r>
              <a:rPr lang="ru-RU" sz="1600" dirty="0"/>
              <a:t>Если ребенка постоянно критикуют, он учится ненавидеть.</a:t>
            </a:r>
          </a:p>
          <a:p>
            <a:pPr lvl="0">
              <a:lnSpc>
                <a:spcPct val="100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1330960" algn="l"/>
              </a:tabLst>
            </a:pPr>
            <a:r>
              <a:rPr lang="ru-RU" sz="1600" dirty="0"/>
              <a:t>Если ребенок живет во вражде, он учится агрессивности. </a:t>
            </a:r>
          </a:p>
          <a:p>
            <a:pPr lvl="0">
              <a:lnSpc>
                <a:spcPct val="100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1330960" algn="l"/>
              </a:tabLst>
            </a:pPr>
            <a:r>
              <a:rPr lang="ru-RU" sz="1600" dirty="0"/>
              <a:t>Если ребенка высмеивают, он становится замкнутым. </a:t>
            </a:r>
          </a:p>
          <a:p>
            <a:pPr lvl="0">
              <a:lnSpc>
                <a:spcPct val="100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1330960" algn="l"/>
              </a:tabLst>
            </a:pPr>
            <a:r>
              <a:rPr lang="ru-RU" sz="1600" dirty="0"/>
              <a:t>Если ребенок растет в упреках, он учится жить с чувством вины. </a:t>
            </a:r>
          </a:p>
          <a:p>
            <a:pPr lvl="0">
              <a:lnSpc>
                <a:spcPct val="100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1330960" algn="l"/>
              </a:tabLst>
            </a:pPr>
            <a:r>
              <a:rPr lang="ru-RU" sz="1600" dirty="0"/>
              <a:t>Если ребенок растет в терпимости, он учится принимать других. </a:t>
            </a:r>
          </a:p>
          <a:p>
            <a:pPr lvl="0">
              <a:lnSpc>
                <a:spcPct val="100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1330960" algn="l"/>
              </a:tabLst>
            </a:pPr>
            <a:r>
              <a:rPr lang="ru-RU" sz="1600" dirty="0"/>
              <a:t>Если ребенка подбадривают, он учится верить в себя. </a:t>
            </a:r>
          </a:p>
          <a:p>
            <a:pPr lvl="0">
              <a:lnSpc>
                <a:spcPct val="100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1330960" algn="l"/>
              </a:tabLst>
            </a:pPr>
            <a:r>
              <a:rPr lang="ru-RU" sz="1600" dirty="0"/>
              <a:t>Если ребенка хвалят, он учится быть благодарным. </a:t>
            </a:r>
          </a:p>
          <a:p>
            <a:pPr lvl="0">
              <a:lnSpc>
                <a:spcPct val="100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1330960" algn="l"/>
              </a:tabLst>
            </a:pPr>
            <a:r>
              <a:rPr lang="ru-RU" sz="1600" dirty="0"/>
              <a:t>Если ребенок растет в честности, он учится быть справедливым. </a:t>
            </a:r>
          </a:p>
          <a:p>
            <a:pPr lvl="0">
              <a:lnSpc>
                <a:spcPct val="100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1330960" algn="l"/>
              </a:tabLst>
            </a:pPr>
            <a:r>
              <a:rPr lang="ru-RU" sz="1600" dirty="0"/>
              <a:t>Если ребенок живет в безопасности, он учится верить в людей. </a:t>
            </a:r>
          </a:p>
          <a:p>
            <a:pPr lvl="0">
              <a:lnSpc>
                <a:spcPct val="100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1330960" algn="l"/>
              </a:tabLst>
            </a:pPr>
            <a:r>
              <a:rPr lang="ru-RU" sz="1600" dirty="0"/>
              <a:t>Если ребенка поддерживают, он учится ценить себя. </a:t>
            </a:r>
          </a:p>
          <a:p>
            <a:pPr lvl="0">
              <a:lnSpc>
                <a:spcPct val="100000"/>
              </a:lnSpc>
              <a:buClr>
                <a:srgbClr val="161616"/>
              </a:buClr>
              <a:buSzPts val="1800"/>
              <a:buFont typeface="Wingdings" panose="05000000000000000000" pitchFamily="2" charset="2"/>
              <a:buChar char="q"/>
              <a:tabLst>
                <a:tab pos="1330960" algn="l"/>
              </a:tabLst>
            </a:pPr>
            <a:r>
              <a:rPr lang="ru-RU" sz="1600" dirty="0"/>
              <a:t>Если ребенок живет в понимании и дружелюбии, он учится находить любовь в этом мире.</a:t>
            </a:r>
            <a:endParaRPr lang="ru-RU" sz="1800" dirty="0">
              <a:solidFill>
                <a:srgbClr val="16161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578732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Галерея">
      <a:majorFont>
        <a:latin typeface="Palatino Linotype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92</TotalTime>
  <Words>704</Words>
  <Application>Microsoft Office PowerPoint</Application>
  <PresentationFormat>Произвольный</PresentationFormat>
  <Paragraphs>48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Галерея</vt:lpstr>
      <vt:lpstr>Рекомендации родителям по результатам СПТ</vt:lpstr>
      <vt:lpstr>НЕСКОЛЬКО ПРАВИЛ, КОТОРЫЕ ПОЗВОЛЯТ ВАМ НЕ ПОТЕРЯТЬ КОНТАКТ С ВАШИМ РЕБЕНКОМ И УДЕРЖАТЬ ЕГО ОТ ОПАСНЫХ ЭКСПЕРИМЕНТОВ.</vt:lpstr>
      <vt:lpstr>ВОСЕМЬ «НЕ», КОТОРЫЕ ПОМОГУТ ВАМ И ВАШИМ ДЕТЯМ В СЛОЖНЫХ ЖИЗНЕННЫХ СИТУАЦИЯХ</vt:lpstr>
      <vt:lpstr>Памятка родителям по профилактике аддиктивного поведения подростков</vt:lpstr>
      <vt:lpstr>Детей учит то, что их окружает.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педагогам по работе с детьми с латентным риском, выявленными по результатам СПТ</dc:title>
  <dc:creator>Ольга Иванова</dc:creator>
  <cp:lastModifiedBy>Admin</cp:lastModifiedBy>
  <cp:revision>11</cp:revision>
  <dcterms:created xsi:type="dcterms:W3CDTF">2023-11-15T06:41:01Z</dcterms:created>
  <dcterms:modified xsi:type="dcterms:W3CDTF">2023-11-15T08:37:57Z</dcterms:modified>
</cp:coreProperties>
</file>