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>
        <p:scale>
          <a:sx n="76" d="100"/>
          <a:sy n="76" d="100"/>
        </p:scale>
        <p:origin x="-108" y="-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3D91-24B8-4051-B347-723E828DB3B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607D418-7635-4E62-B9E8-1C5B38DB69D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13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3D91-24B8-4051-B347-723E828DB3B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D418-7635-4E62-B9E8-1C5B38DB69D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575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3D91-24B8-4051-B347-723E828DB3B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D418-7635-4E62-B9E8-1C5B38DB69D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607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3D91-24B8-4051-B347-723E828DB3B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D418-7635-4E62-B9E8-1C5B38DB69D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34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3D91-24B8-4051-B347-723E828DB3B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D418-7635-4E62-B9E8-1C5B38DB69D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49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3D91-24B8-4051-B347-723E828DB3B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D418-7635-4E62-B9E8-1C5B38DB69D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74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3D91-24B8-4051-B347-723E828DB3B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D418-7635-4E62-B9E8-1C5B38DB69DF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683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3D91-24B8-4051-B347-723E828DB3B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D418-7635-4E62-B9E8-1C5B38DB69DF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505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3D91-24B8-4051-B347-723E828DB3B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D418-7635-4E62-B9E8-1C5B38DB6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66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3D91-24B8-4051-B347-723E828DB3B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D418-7635-4E62-B9E8-1C5B38DB69D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39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44DE3D91-24B8-4051-B347-723E828DB3B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D418-7635-4E62-B9E8-1C5B38DB69DF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53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E3D91-24B8-4051-B347-723E828DB3B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607D418-7635-4E62-B9E8-1C5B38DB69DF}" type="slidenum">
              <a:rPr lang="ru-RU" smtClean="0"/>
              <a:t>‹#›</a:t>
            </a:fld>
            <a:endParaRPr lang="ru-RU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21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BFF3DB-5316-43DD-8C80-E0DB322C6D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Рекомендации педагогам по работе с детьми с латентным риском, выявленными по результатам СПТ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47BA4C0-90B6-4D6A-AB78-81EEACCBFE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Филиал </a:t>
            </a:r>
            <a:r>
              <a:rPr lang="ru-RU" sz="1800" dirty="0">
                <a:solidFill>
                  <a:srgbClr val="000000"/>
                </a:solidFill>
                <a:effectLst/>
                <a:ea typeface="Microsoft Sans Serif" panose="020B0604020202020204" pitchFamily="34" charset="0"/>
              </a:rPr>
              <a:t>ГБПОУ РХ «Черногорский-горно-строительный техникум»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194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AF5FF9-3796-4F4C-8B4E-1E42E0E20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553" y="759671"/>
            <a:ext cx="9520158" cy="1049235"/>
          </a:xfrm>
        </p:spPr>
        <p:txBody>
          <a:bodyPr/>
          <a:lstStyle/>
          <a:p>
            <a:r>
              <a:rPr lang="ru-RU" dirty="0"/>
              <a:t>Педагогу в работе с семьей «группы риска» необходимо: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45FBB7E-1335-4F7F-892A-F2BD8D9EB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921" y="1808906"/>
            <a:ext cx="9520158" cy="3450613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339725" algn="l"/>
              </a:tabLst>
            </a:pPr>
            <a:r>
              <a:rPr lang="ru-RU" sz="1200" u="none" strike="noStrike" spc="0" dirty="0">
                <a:solidFill>
                  <a:srgbClr val="161616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Никогда не предпринимайте воспитательных воздействий в плохом настроении.</a:t>
            </a:r>
          </a:p>
          <a:p>
            <a:pPr lvl="0">
              <a:lnSpc>
                <a:spcPct val="100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339725" algn="l"/>
              </a:tabLst>
            </a:pPr>
            <a:r>
              <a:rPr lang="ru-RU" sz="1200" u="none" strike="noStrike" spc="0" dirty="0">
                <a:solidFill>
                  <a:srgbClr val="161616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Четко и ясно определите для себя, чего Вы хотите от семьи, узнайте, что думает семья по этому поводу, постарайтесь убедить её в том, что Ваши цели — это, прежде всего, их цели.</a:t>
            </a:r>
          </a:p>
          <a:p>
            <a:pPr lvl="0">
              <a:lnSpc>
                <a:spcPct val="100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339725" algn="l"/>
              </a:tabLst>
            </a:pPr>
            <a:r>
              <a:rPr lang="ru-RU" sz="1200" u="none" strike="noStrike" spc="0" dirty="0">
                <a:solidFill>
                  <a:srgbClr val="161616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Не берите все на себя, предоставьте семье самостоятельность, не обязательно контролировать и оценивать каждый их шаг.</a:t>
            </a:r>
          </a:p>
          <a:p>
            <a:pPr lvl="0">
              <a:lnSpc>
                <a:spcPct val="100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339725" algn="l"/>
              </a:tabLst>
            </a:pPr>
            <a:r>
              <a:rPr lang="ru-RU" sz="1200" u="none" strike="noStrike" spc="0" dirty="0">
                <a:solidFill>
                  <a:srgbClr val="161616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Не давайте окончательных готовых рецептов и рекомендаций. Не поучайте родителей, а показывайте возможные пути преодоления трудностей, разбирайте правильные и ложные решения, ведущие к цели.</a:t>
            </a:r>
          </a:p>
          <a:p>
            <a:pPr lvl="0">
              <a:lnSpc>
                <a:spcPct val="100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339725" algn="l"/>
              </a:tabLst>
            </a:pPr>
            <a:r>
              <a:rPr lang="ru-RU" sz="1200" u="none" strike="noStrike" spc="0" dirty="0">
                <a:solidFill>
                  <a:srgbClr val="161616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 обязан поощрять успехи, замечать даже незначительные рост и достижений действий семьи.</a:t>
            </a:r>
          </a:p>
          <a:p>
            <a:pPr lvl="0">
              <a:lnSpc>
                <a:spcPct val="100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339725" algn="l"/>
              </a:tabLst>
            </a:pPr>
            <a:r>
              <a:rPr lang="ru-RU" sz="1200" u="none" strike="noStrike" spc="0" dirty="0">
                <a:solidFill>
                  <a:srgbClr val="161616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Если есть ошибки, неверные действия, укажите на них. Дайте оценку и сделайте паузу, чтобы семья осознала услышанное.</a:t>
            </a:r>
          </a:p>
          <a:p>
            <a:pPr lvl="0">
              <a:lnSpc>
                <a:spcPct val="100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339725" algn="l"/>
              </a:tabLst>
            </a:pPr>
            <a:r>
              <a:rPr lang="ru-RU" sz="1200" u="none" strike="noStrike" spc="0" dirty="0">
                <a:solidFill>
                  <a:srgbClr val="161616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Дайте понять семье, что сочувствуете ей, верите в нее, хорошего мнения о ней, несмотря на оплошности родителей.</a:t>
            </a:r>
          </a:p>
          <a:p>
            <a:pPr lvl="0">
              <a:lnSpc>
                <a:spcPct val="100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339725" algn="l"/>
              </a:tabLst>
            </a:pPr>
            <a:r>
              <a:rPr lang="ru-RU" sz="1200" u="none" strike="noStrike" spc="0" dirty="0">
                <a:solidFill>
                  <a:srgbClr val="161616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 обязан формировать в себе внутреннюю устойчивость, позитивное восприятие фактов. Такая устойчивость позиции позволяет человеку не приспосабливаться к обстоятельствам, а учитывать их и изменять в соответствии нравственным нормам жизни.</a:t>
            </a:r>
          </a:p>
          <a:p>
            <a:pPr lvl="0">
              <a:lnSpc>
                <a:spcPct val="100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339725" algn="l"/>
              </a:tabLst>
            </a:pPr>
            <a:r>
              <a:rPr lang="ru-RU" sz="1200" u="none" strike="noStrike" spc="0" dirty="0">
                <a:solidFill>
                  <a:srgbClr val="161616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Не показывайте, что Вы пришли и семью перевоспитывать родителей. Действуйте в логике системы “перспективных линий” — от дальней перспективы к средней и от нее к сегодняшней.</a:t>
            </a:r>
          </a:p>
          <a:p>
            <a:pPr lvl="0">
              <a:lnSpc>
                <a:spcPct val="100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339725" algn="l"/>
              </a:tabLst>
            </a:pPr>
            <a:r>
              <a:rPr lang="ru-RU" sz="1200" dirty="0">
                <a:solidFill>
                  <a:srgbClr val="000000"/>
                </a:solidFill>
                <a:effectLst/>
                <a:latin typeface="+mj-lt"/>
                <a:ea typeface="Microsoft Sans Serif" panose="020B0604020202020204" pitchFamily="34" charset="0"/>
              </a:rPr>
              <a:t>Педагог должен быть твердым, но добрым и отзывчивым. Ни абсолютная твердость, во, что бы то ни стало, ни такая же безграничная доброта не годятся в качестве единственного основополагающего принципа воспитания.</a:t>
            </a:r>
            <a:endParaRPr lang="ru-RU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569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AF5FF9-3796-4F4C-8B4E-1E42E0E20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553" y="759671"/>
            <a:ext cx="9520158" cy="1049235"/>
          </a:xfrm>
        </p:spPr>
        <p:txBody>
          <a:bodyPr/>
          <a:lstStyle/>
          <a:p>
            <a:r>
              <a:rPr lang="ru-RU" dirty="0"/>
              <a:t>Убедившись, что ребенок живет в тяжелых условиях, педагог должен: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45FBB7E-1335-4F7F-892A-F2BD8D9EB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921" y="1808906"/>
            <a:ext cx="9520158" cy="3450613"/>
          </a:xfrm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1330960" algn="l"/>
              </a:tabLst>
            </a:pPr>
            <a:r>
              <a:rPr lang="ru-RU" sz="1800" u="none" strike="noStrike" spc="0" dirty="0">
                <a:solidFill>
                  <a:srgbClr val="1616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Объяснить родителям, что из-за их конфликтов друг с другом страдает ребенок, что ребенок не должен быть разменной монетой в сложной игре взрослых;</a:t>
            </a:r>
          </a:p>
          <a:p>
            <a:pPr lvl="0">
              <a:lnSpc>
                <a:spcPct val="112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1330960" algn="l"/>
              </a:tabLst>
            </a:pPr>
            <a:r>
              <a:rPr lang="ru-RU" sz="1800" u="none" strike="noStrike" spc="0" dirty="0">
                <a:solidFill>
                  <a:srgbClr val="1616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не удается образумить родителей, создающих своему ребенку психотравмирующую обстановку, способную изуродовать его душу нужно когда-то изолировать ребенка от подобных родителей посоветовать передать на время другим родственникам вариантов много, и в каждом конкретном случае оптимальный из них будет сугубо индивидуальным;</a:t>
            </a:r>
          </a:p>
          <a:p>
            <a:pPr lvl="0">
              <a:lnSpc>
                <a:spcPct val="125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1330960" algn="l"/>
              </a:tabLst>
            </a:pPr>
            <a:r>
              <a:rPr lang="ru-RU" sz="1800" u="none" strike="noStrike" spc="0" dirty="0">
                <a:solidFill>
                  <a:srgbClr val="1616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у обучающегося уже появились психические аномалии, на почве семейных разговоров его следует проконсультировать у детского психолога или психиатра;</a:t>
            </a:r>
          </a:p>
          <a:p>
            <a:pPr lvl="0">
              <a:lnSpc>
                <a:spcPct val="115000"/>
              </a:lnSpc>
              <a:spcAft>
                <a:spcPts val="2200"/>
              </a:spcAft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1330960" algn="l"/>
              </a:tabLst>
            </a:pPr>
            <a:r>
              <a:rPr lang="ru-RU" sz="1800" u="none" strike="noStrike" spc="0" dirty="0">
                <a:solidFill>
                  <a:srgbClr val="1616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Дефекты воспитания это и есть первейший, главнейший показатель неблагополучной семьи ни материальные, ни бытовые, ни престижные показатели не характеризуют степень благополучия или неблагополучия семьи — только отношения к ребенку.</a:t>
            </a:r>
          </a:p>
        </p:txBody>
      </p:sp>
    </p:spTree>
    <p:extLst>
      <p:ext uri="{BB962C8B-B14F-4D97-AF65-F5344CB8AC3E}">
        <p14:creationId xmlns:p14="http://schemas.microsoft.com/office/powerpoint/2010/main" val="3931862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AF5FF9-3796-4F4C-8B4E-1E42E0E20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553" y="759671"/>
            <a:ext cx="9520158" cy="1049235"/>
          </a:xfrm>
        </p:spPr>
        <p:txBody>
          <a:bodyPr/>
          <a:lstStyle/>
          <a:p>
            <a:r>
              <a:rPr lang="ru-RU" dirty="0"/>
              <a:t>Последствия жизни и воспитания в семье группы риска: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45FBB7E-1335-4F7F-892A-F2BD8D9EB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921" y="1808906"/>
            <a:ext cx="9520158" cy="3450613"/>
          </a:xfrm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1330960" algn="l"/>
              </a:tabLst>
            </a:pPr>
            <a:r>
              <a:rPr lang="ru-RU" sz="1800" u="none" strike="noStrike" spc="0" dirty="0">
                <a:solidFill>
                  <a:srgbClr val="1616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Детская безнадзорность и беспризорность</a:t>
            </a:r>
          </a:p>
          <a:p>
            <a:pPr lvl="0">
              <a:lnSpc>
                <a:spcPct val="125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1330960" algn="l"/>
              </a:tabLst>
            </a:pPr>
            <a:r>
              <a:rPr lang="ru-RU" sz="1800" dirty="0">
                <a:solidFill>
                  <a:srgbClr val="1616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Побеги из дома</a:t>
            </a:r>
          </a:p>
          <a:p>
            <a:pPr lvl="0">
              <a:lnSpc>
                <a:spcPct val="125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1330960" algn="l"/>
              </a:tabLst>
            </a:pPr>
            <a:r>
              <a:rPr lang="ru-RU" sz="1800" u="none" strike="noStrike" spc="0" dirty="0">
                <a:solidFill>
                  <a:srgbClr val="1616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Половая распущенность</a:t>
            </a:r>
          </a:p>
          <a:p>
            <a:pPr lvl="0">
              <a:lnSpc>
                <a:spcPct val="125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1330960" algn="l"/>
              </a:tabLst>
            </a:pPr>
            <a:r>
              <a:rPr lang="ru-RU" sz="1800" dirty="0">
                <a:solidFill>
                  <a:srgbClr val="1616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Правонарушения и преступная деятельность</a:t>
            </a:r>
          </a:p>
          <a:p>
            <a:pPr lvl="0">
              <a:lnSpc>
                <a:spcPct val="125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1330960" algn="l"/>
              </a:tabLst>
            </a:pPr>
            <a:r>
              <a:rPr lang="ru-RU" sz="1800" u="none" strike="noStrike" spc="0" dirty="0">
                <a:solidFill>
                  <a:srgbClr val="1616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Алкоголизм</a:t>
            </a:r>
          </a:p>
          <a:p>
            <a:pPr lvl="0">
              <a:lnSpc>
                <a:spcPct val="125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1330960" algn="l"/>
              </a:tabLst>
            </a:pPr>
            <a:r>
              <a:rPr lang="ru-RU" sz="1800" dirty="0">
                <a:solidFill>
                  <a:srgbClr val="1616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Наркомания и токсикомания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47CCF7EC-AD55-4E8A-A742-AA9090E796B7}"/>
              </a:ext>
            </a:extLst>
          </p:cNvPr>
          <p:cNvSpPr txBox="1">
            <a:spLocks/>
          </p:cNvSpPr>
          <p:nvPr/>
        </p:nvSpPr>
        <p:spPr>
          <a:xfrm>
            <a:off x="1472553" y="4734901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Работу с такими детьми нужно вести дифференцированно.</a:t>
            </a:r>
          </a:p>
        </p:txBody>
      </p:sp>
    </p:spTree>
    <p:extLst>
      <p:ext uri="{BB962C8B-B14F-4D97-AF65-F5344CB8AC3E}">
        <p14:creationId xmlns:p14="http://schemas.microsoft.com/office/powerpoint/2010/main" val="951837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AF5FF9-3796-4F4C-8B4E-1E42E0E20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553" y="759671"/>
            <a:ext cx="9520158" cy="1049235"/>
          </a:xfrm>
        </p:spPr>
        <p:txBody>
          <a:bodyPr/>
          <a:lstStyle/>
          <a:p>
            <a:r>
              <a:rPr lang="ru-RU" dirty="0"/>
              <a:t>Выделяются три группы семей: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45FBB7E-1335-4F7F-892A-F2BD8D9EB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921" y="1808906"/>
            <a:ext cx="9520158" cy="3450613"/>
          </a:xfrm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1330960" algn="l"/>
              </a:tabLst>
            </a:pPr>
            <a:r>
              <a:rPr lang="ru-RU" sz="1800" u="none" strike="noStrike" spc="0" dirty="0">
                <a:solidFill>
                  <a:srgbClr val="1616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Семьи с безответственным отношением к воспитанию детей, где положение осложняется аморальным поведением и образом жизни родителей</a:t>
            </a:r>
          </a:p>
          <a:p>
            <a:pPr lvl="0">
              <a:lnSpc>
                <a:spcPct val="125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1330960" algn="l"/>
              </a:tabLst>
            </a:pPr>
            <a:r>
              <a:rPr lang="ru-RU" sz="1800" dirty="0">
                <a:solidFill>
                  <a:srgbClr val="1616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Семьи с низкой педагогической культурой родителей, где допускаются ошибки в выборе средств, методов и форм работы с детьми</a:t>
            </a:r>
          </a:p>
          <a:p>
            <a:pPr lvl="0">
              <a:lnSpc>
                <a:spcPct val="125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1330960" algn="l"/>
              </a:tabLst>
            </a:pPr>
            <a:r>
              <a:rPr lang="ru-RU" sz="1800" dirty="0">
                <a:solidFill>
                  <a:srgbClr val="1616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Семьи, где родители не могут установить правильный стиль в тон взаимоотношений с детьми</a:t>
            </a:r>
          </a:p>
        </p:txBody>
      </p:sp>
    </p:spTree>
    <p:extLst>
      <p:ext uri="{BB962C8B-B14F-4D97-AF65-F5344CB8AC3E}">
        <p14:creationId xmlns:p14="http://schemas.microsoft.com/office/powerpoint/2010/main" val="2612578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AF5FF9-3796-4F4C-8B4E-1E42E0E20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553" y="759671"/>
            <a:ext cx="9520158" cy="1049235"/>
          </a:xfrm>
        </p:spPr>
        <p:txBody>
          <a:bodyPr/>
          <a:lstStyle/>
          <a:p>
            <a:r>
              <a:rPr lang="ru-RU" dirty="0"/>
              <a:t>Беседа педагога с родителями ребенка из семьи группы риска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45FBB7E-1335-4F7F-892A-F2BD8D9EB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921" y="1808906"/>
            <a:ext cx="9520158" cy="3450613"/>
          </a:xfrm>
        </p:spPr>
        <p:txBody>
          <a:bodyPr>
            <a:noAutofit/>
          </a:bodyPr>
          <a:lstStyle/>
          <a:p>
            <a:pPr marL="0" lvl="0" indent="0">
              <a:lnSpc>
                <a:spcPct val="125000"/>
              </a:lnSpc>
              <a:buClr>
                <a:srgbClr val="161616"/>
              </a:buClr>
              <a:buSzPts val="1800"/>
              <a:buNone/>
              <a:tabLst>
                <a:tab pos="1330960" algn="l"/>
              </a:tabLst>
            </a:pPr>
            <a:r>
              <a:rPr lang="ru-RU" sz="1800" u="none" strike="noStrike" spc="0" dirty="0">
                <a:solidFill>
                  <a:srgbClr val="1616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Семьи, в которых допускается безнадзорность детей по разным причинам:</a:t>
            </a:r>
          </a:p>
          <a:p>
            <a:pPr lvl="0">
              <a:lnSpc>
                <a:spcPct val="125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1330960" algn="l"/>
              </a:tabLst>
            </a:pPr>
            <a:r>
              <a:rPr lang="ru-RU" sz="1800" dirty="0">
                <a:solidFill>
                  <a:srgbClr val="1616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Разлад в семье</a:t>
            </a:r>
          </a:p>
          <a:p>
            <a:pPr lvl="0">
              <a:lnSpc>
                <a:spcPct val="125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1330960" algn="l"/>
              </a:tabLst>
            </a:pPr>
            <a:r>
              <a:rPr lang="ru-RU" sz="1800" dirty="0">
                <a:solidFill>
                  <a:srgbClr val="1616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Занятость родителей личными переживаниями</a:t>
            </a:r>
          </a:p>
          <a:p>
            <a:pPr lvl="0">
              <a:lnSpc>
                <a:spcPct val="125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1330960" algn="l"/>
              </a:tabLst>
            </a:pPr>
            <a:r>
              <a:rPr lang="ru-RU" sz="1800" dirty="0">
                <a:solidFill>
                  <a:srgbClr val="1616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Длительные командировки</a:t>
            </a:r>
          </a:p>
          <a:p>
            <a:pPr lvl="0">
              <a:lnSpc>
                <a:spcPct val="125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1330960" algn="l"/>
              </a:tabLst>
            </a:pPr>
            <a:r>
              <a:rPr lang="ru-RU" sz="1800" dirty="0">
                <a:solidFill>
                  <a:srgbClr val="1616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Занятость родителей работой и ли общественной деятельностью</a:t>
            </a:r>
          </a:p>
        </p:txBody>
      </p:sp>
    </p:spTree>
    <p:extLst>
      <p:ext uri="{BB962C8B-B14F-4D97-AF65-F5344CB8AC3E}">
        <p14:creationId xmlns:p14="http://schemas.microsoft.com/office/powerpoint/2010/main" val="1645159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45FBB7E-1335-4F7F-892A-F2BD8D9EB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921" y="811378"/>
            <a:ext cx="9520158" cy="3450613"/>
          </a:xfrm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1330960" algn="l"/>
              </a:tabLst>
            </a:pPr>
            <a:r>
              <a:rPr lang="ru-RU" sz="1800" b="1" u="none" strike="noStrike" spc="0" dirty="0">
                <a:solidFill>
                  <a:srgbClr val="1616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я хорошего могу сказать о подростке? </a:t>
            </a:r>
            <a:r>
              <a:rPr lang="ru-RU" sz="1800" u="none" strike="noStrike" spc="0" dirty="0">
                <a:solidFill>
                  <a:srgbClr val="1616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 целью психологического расположения к себе родителей, привлечения их в союзники.)</a:t>
            </a:r>
          </a:p>
          <a:p>
            <a:pPr lvl="0">
              <a:lnSpc>
                <a:spcPct val="115000"/>
              </a:lnSpc>
              <a:spcAft>
                <a:spcPts val="200"/>
              </a:spcAft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963295" algn="l"/>
              </a:tabLst>
            </a:pPr>
            <a:r>
              <a:rPr lang="ru-RU" sz="1800" b="1" u="none" strike="noStrike" spc="0" dirty="0">
                <a:solidFill>
                  <a:srgbClr val="1616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меня беспокоит в нем? </a:t>
            </a:r>
            <a:r>
              <a:rPr lang="ru-RU" sz="1800" u="none" strike="noStrike" spc="0" dirty="0">
                <a:solidFill>
                  <a:srgbClr val="1616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(то самое, что является предметом вызова родителей в техникуме, прихода к ним домой, обсуждения на родительском собрании.)</a:t>
            </a:r>
          </a:p>
          <a:p>
            <a:pPr lvl="0">
              <a:lnSpc>
                <a:spcPct val="115000"/>
              </a:lnSpc>
              <a:spcAft>
                <a:spcPts val="200"/>
              </a:spcAft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963295" algn="l"/>
              </a:tabLst>
            </a:pPr>
            <a:r>
              <a:rPr lang="ru-RU" sz="1800" b="1" u="none" strike="noStrike" spc="0" dirty="0">
                <a:solidFill>
                  <a:srgbClr val="1616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Каковы, по нашему общему мнению причины, этого отрицательного явления, факта? </a:t>
            </a:r>
            <a:r>
              <a:rPr lang="ru-RU" sz="1800" u="none" strike="noStrike" spc="0" dirty="0">
                <a:solidFill>
                  <a:srgbClr val="1616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(это вызывает на откровенность, а значит, позволит выявить истинные причины)</a:t>
            </a:r>
          </a:p>
          <a:p>
            <a:pPr lvl="0">
              <a:lnSpc>
                <a:spcPct val="125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963295" algn="l"/>
              </a:tabLst>
            </a:pPr>
            <a:r>
              <a:rPr lang="ru-RU" sz="1800" b="1" u="none" strike="noStrike" spc="0" dirty="0">
                <a:solidFill>
                  <a:srgbClr val="1616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Какие меры следует предпринять и со стороны техникума? (</a:t>
            </a:r>
            <a:r>
              <a:rPr lang="ru-RU" sz="1800" u="none" strike="noStrike" spc="0" dirty="0">
                <a:solidFill>
                  <a:srgbClr val="1616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выработка общей стратегии и тактики воспитания и перевоспитания)</a:t>
            </a:r>
          </a:p>
          <a:p>
            <a:pPr lvl="0">
              <a:lnSpc>
                <a:spcPct val="125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963295" algn="l"/>
              </a:tabLst>
            </a:pPr>
            <a:r>
              <a:rPr lang="ru-RU" sz="1800" b="1" u="none" strike="noStrike" spc="0" dirty="0">
                <a:solidFill>
                  <a:srgbClr val="1616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Каких общих требований, общих принципов перехода к ребенку следует придерживаться, чтобы меры были эффективными? </a:t>
            </a:r>
            <a:r>
              <a:rPr lang="ru-RU" sz="1800" u="none" strike="noStrike" spc="0" dirty="0">
                <a:solidFill>
                  <a:srgbClr val="1616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 этой ситуации родители откровенно становятся на сторону учителя и активно им помогают)</a:t>
            </a:r>
          </a:p>
          <a:p>
            <a:pPr lvl="0">
              <a:lnSpc>
                <a:spcPct val="125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1330960" algn="l"/>
              </a:tabLst>
            </a:pPr>
            <a:endParaRPr lang="ru-RU" sz="1800" dirty="0">
              <a:solidFill>
                <a:srgbClr val="16161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271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BFD4A3B8-06DB-4068-A190-A10790ACB8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42"/>
          <a:stretch/>
        </p:blipFill>
        <p:spPr bwMode="auto">
          <a:xfrm>
            <a:off x="2808996" y="0"/>
            <a:ext cx="65740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9504695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Галерея">
      <a:majorFont>
        <a:latin typeface="Palatino Linotype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74</TotalTime>
  <Words>677</Words>
  <Application>Microsoft Office PowerPoint</Application>
  <PresentationFormat>Произвольный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Галерея</vt:lpstr>
      <vt:lpstr>Рекомендации педагогам по работе с детьми с латентным риском, выявленными по результатам СПТ</vt:lpstr>
      <vt:lpstr>Педагогу в работе с семьей «группы риска» необходимо:</vt:lpstr>
      <vt:lpstr>Убедившись, что ребенок живет в тяжелых условиях, педагог должен:</vt:lpstr>
      <vt:lpstr>Последствия жизни и воспитания в семье группы риска:</vt:lpstr>
      <vt:lpstr>Выделяются три группы семей:</vt:lpstr>
      <vt:lpstr>Беседа педагога с родителями ребенка из семьи группы риска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педагогам по работе с детьми с латентным риском, выявленными по результатам СПТ</dc:title>
  <dc:creator>Ольга Иванова</dc:creator>
  <cp:lastModifiedBy>Admin</cp:lastModifiedBy>
  <cp:revision>5</cp:revision>
  <dcterms:created xsi:type="dcterms:W3CDTF">2023-11-15T06:41:01Z</dcterms:created>
  <dcterms:modified xsi:type="dcterms:W3CDTF">2023-11-15T08:09:45Z</dcterms:modified>
</cp:coreProperties>
</file>