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0" r:id="rId3"/>
    <p:sldId id="271" r:id="rId4"/>
    <p:sldId id="270" r:id="rId5"/>
    <p:sldId id="268" r:id="rId6"/>
    <p:sldId id="269" r:id="rId7"/>
    <p:sldId id="278" r:id="rId8"/>
    <p:sldId id="267" r:id="rId9"/>
    <p:sldId id="257" r:id="rId10"/>
    <p:sldId id="258" r:id="rId11"/>
    <p:sldId id="259" r:id="rId12"/>
    <p:sldId id="260" r:id="rId13"/>
    <p:sldId id="261" r:id="rId14"/>
    <p:sldId id="263" r:id="rId15"/>
    <p:sldId id="279" r:id="rId16"/>
    <p:sldId id="264" r:id="rId17"/>
    <p:sldId id="262" r:id="rId18"/>
    <p:sldId id="276" r:id="rId19"/>
    <p:sldId id="265" r:id="rId20"/>
    <p:sldId id="266" r:id="rId21"/>
    <p:sldId id="273" r:id="rId22"/>
    <p:sldId id="274" r:id="rId23"/>
    <p:sldId id="275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53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cpo2020@inbox.ru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9276"/>
            <a:ext cx="9144000" cy="643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7C13E5-B7F7-4BC5-9817-96360C8F856A}"/>
              </a:ext>
            </a:extLst>
          </p:cNvPr>
          <p:cNvSpPr txBox="1"/>
          <p:nvPr/>
        </p:nvSpPr>
        <p:spPr>
          <a:xfrm>
            <a:off x="251520" y="5733256"/>
            <a:ext cx="3456384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b="1" dirty="0"/>
              <a:t>Готовую работу отправляем</a:t>
            </a:r>
          </a:p>
          <a:p>
            <a:r>
              <a:rPr lang="ru-RU" sz="2000" b="1" dirty="0"/>
              <a:t> на почту: </a:t>
            </a:r>
            <a:r>
              <a:rPr lang="en-US" sz="2000" b="1" dirty="0">
                <a:hlinkClick r:id="rId3"/>
              </a:rPr>
              <a:t>cpo2020@inbox.ru</a:t>
            </a:r>
            <a:r>
              <a:rPr lang="ru-RU" sz="20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676185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dmin\Desktop\СПО ОПИ\ОБОГАШЕНИЕ В КАРТИНКАХ\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52736"/>
            <a:ext cx="8208911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476672"/>
            <a:ext cx="81369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Проследим процесс обогащения руды начиная  с добычи</a:t>
            </a:r>
          </a:p>
        </p:txBody>
      </p:sp>
    </p:spTree>
    <p:extLst>
      <p:ext uri="{BB962C8B-B14F-4D97-AF65-F5344CB8AC3E}">
        <p14:creationId xmlns:p14="http://schemas.microsoft.com/office/powerpoint/2010/main" val="41182759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СПО ОПИ\ОБОГАШЕНИЕ В КАРТИНКАХ\4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"/>
          <a:stretch/>
        </p:blipFill>
        <p:spPr bwMode="auto">
          <a:xfrm>
            <a:off x="467544" y="1291589"/>
            <a:ext cx="8208912" cy="541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332656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Перед обогащением руду дробят в дробилке , чтобы отделить сростки полезного минерала от породы</a:t>
            </a:r>
          </a:p>
        </p:txBody>
      </p:sp>
    </p:spTree>
    <p:extLst>
      <p:ext uri="{BB962C8B-B14F-4D97-AF65-F5344CB8AC3E}">
        <p14:creationId xmlns:p14="http://schemas.microsoft.com/office/powerpoint/2010/main" val="41142212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esktop\СПО ОПИ\ОБОГАШЕНИЕ В КАРТИНКАХ\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7"/>
            <a:ext cx="8064896" cy="524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404665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/>
                <a:ea typeface="Calibri"/>
              </a:rPr>
              <a:t>Далее руду просеивают на грохоте, чтобы отделить крупные куски от мелких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42495276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esktop\СПО ОПИ\ОБОГАШЕНИЕ В КАРТИНКАХ\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06538"/>
            <a:ext cx="7848872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404664"/>
            <a:ext cx="84969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Крупный материал  возвращается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опятьв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 дробилку на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додрабливание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а мелкий поступает в мельницу, для еще более мелкого помола. Руду тщательно измельчают в мельнице, где она смешивается с жидкостью. В результате получается густая грязевая масса — пульпа</a:t>
            </a:r>
          </a:p>
        </p:txBody>
      </p:sp>
    </p:spTree>
    <p:extLst>
      <p:ext uri="{BB962C8B-B14F-4D97-AF65-F5344CB8AC3E}">
        <p14:creationId xmlns:p14="http://schemas.microsoft.com/office/powerpoint/2010/main" val="11084590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СПО ОПИ\ОБОГАШЕНИЕ В КАРТИНКАХ\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68760"/>
            <a:ext cx="8176468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620688"/>
            <a:ext cx="69847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Пульпа поступает во флотационную камеру, где  происходит отделение концентрата  (это цинк  + свинец ) от породы</a:t>
            </a:r>
          </a:p>
        </p:txBody>
      </p:sp>
    </p:spTree>
    <p:extLst>
      <p:ext uri="{BB962C8B-B14F-4D97-AF65-F5344CB8AC3E}">
        <p14:creationId xmlns:p14="http://schemas.microsoft.com/office/powerpoint/2010/main" val="8809767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889844"/>
            <a:ext cx="799288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6088" algn="just"/>
            <a:r>
              <a:rPr lang="ru-RU" sz="2400" dirty="0">
                <a:solidFill>
                  <a:srgbClr val="002060"/>
                </a:solidFill>
                <a:latin typeface="Times New Roman"/>
                <a:ea typeface="Calibri"/>
              </a:rPr>
              <a:t>В камере рудную пульпу заливают водой и интенсивно перемешивают, подготавливая к поступлению флотационных реагентов. Эти химические вещества нацелены избирательно уменьшать </a:t>
            </a:r>
            <a:r>
              <a:rPr lang="ru-RU" sz="2400" dirty="0" err="1">
                <a:solidFill>
                  <a:srgbClr val="002060"/>
                </a:solidFill>
                <a:latin typeface="Times New Roman"/>
                <a:ea typeface="Calibri"/>
              </a:rPr>
              <a:t>смачиваемость</a:t>
            </a:r>
            <a:r>
              <a:rPr lang="ru-RU" sz="2400" dirty="0">
                <a:solidFill>
                  <a:srgbClr val="002060"/>
                </a:solidFill>
                <a:latin typeface="Times New Roman"/>
                <a:ea typeface="Calibri"/>
              </a:rPr>
              <a:t> отдельных минералов в составе руды. Дело осталось за малым — пропустить через пульпу с реагентом поток воздушных пузырьков. Каждый из них, поднимаясь вверх, уносит несколько кусочков минерала, содержащего свинец или цинк. Пустая порода за счёт высокой </a:t>
            </a:r>
            <a:r>
              <a:rPr lang="ru-RU" sz="2400" dirty="0" err="1">
                <a:solidFill>
                  <a:srgbClr val="002060"/>
                </a:solidFill>
                <a:latin typeface="Times New Roman"/>
                <a:ea typeface="Calibri"/>
              </a:rPr>
              <a:t>смачиваемости</a:t>
            </a:r>
            <a:r>
              <a:rPr lang="ru-RU" sz="2400" dirty="0">
                <a:solidFill>
                  <a:srgbClr val="002060"/>
                </a:solidFill>
                <a:latin typeface="Times New Roman"/>
                <a:ea typeface="Calibri"/>
              </a:rPr>
              <a:t> просто оседает на дне. В итоге на поверхности ёмкости для флотации образуется толстый слой пены, в котором находятся цветные металлы. Остаётся только собрать её и отправить на дальнейшую переработку. </a:t>
            </a:r>
          </a:p>
          <a:p>
            <a:pPr indent="446088" algn="just"/>
            <a:r>
              <a:rPr lang="ru-RU" sz="2400" b="1" i="1" dirty="0">
                <a:solidFill>
                  <a:srgbClr val="002060"/>
                </a:solidFill>
                <a:latin typeface="Times New Roman"/>
                <a:ea typeface="Calibri"/>
              </a:rPr>
              <a:t>Весь описанный процесс проходит в месте, которое называют горно-обогатительным комбинатом.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4488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\Desktop\СПО ОПИ\ОБОГАШЕНИЕ В КАРТИНКАХ\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88" y="1458488"/>
            <a:ext cx="8118780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548680"/>
            <a:ext cx="8064896" cy="914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latin typeface="Times New Roman"/>
                <a:ea typeface="Calibri"/>
                <a:cs typeface="Times New Roman"/>
              </a:rPr>
              <a:t>Концентрат полученный из пены поступает в трубы сушилки</a:t>
            </a:r>
            <a:endParaRPr lang="ru-RU" sz="2400" b="1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248070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\Desktop\СПО ОПИ\ОБОГАШЕНИЕ В КАРТИНКАХ\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28800"/>
            <a:ext cx="7416824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332656"/>
            <a:ext cx="8136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Далее концентрат цветных металлов отправляют на многоступенчатую переработку, в результате которой и будет получен металл товарного качества.</a:t>
            </a:r>
          </a:p>
        </p:txBody>
      </p:sp>
    </p:spTree>
    <p:extLst>
      <p:ext uri="{BB962C8B-B14F-4D97-AF65-F5344CB8AC3E}">
        <p14:creationId xmlns:p14="http://schemas.microsoft.com/office/powerpoint/2010/main" val="14116931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836713"/>
            <a:ext cx="7772400" cy="2763738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rgbClr val="002060"/>
                </a:solidFill>
              </a:rPr>
              <a:t>Теперь вы  получили представление: </a:t>
            </a:r>
            <a:br>
              <a:rPr lang="ru-RU" b="1" i="1" dirty="0">
                <a:solidFill>
                  <a:srgbClr val="002060"/>
                </a:solidFill>
              </a:rPr>
            </a:br>
            <a:r>
              <a:rPr lang="ru-RU" b="1" i="1" dirty="0">
                <a:solidFill>
                  <a:srgbClr val="FF0000"/>
                </a:solidFill>
              </a:rPr>
              <a:t>Что же такое обогащение полезных ископаемых?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3886200"/>
            <a:ext cx="7560840" cy="1752600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ru-RU" sz="4000" b="1" dirty="0">
                <a:solidFill>
                  <a:srgbClr val="002060"/>
                </a:solidFill>
              </a:rPr>
              <a:t>Давайте проверим ваши знания! </a:t>
            </a:r>
          </a:p>
          <a:p>
            <a:pPr lvl="0"/>
            <a:endParaRPr lang="ru-RU" sz="2800" b="1" dirty="0">
              <a:solidFill>
                <a:srgbClr val="002060"/>
              </a:solidFill>
            </a:endParaRPr>
          </a:p>
          <a:p>
            <a:pPr lvl="0"/>
            <a:r>
              <a:rPr lang="ru-RU" sz="2800" b="1" dirty="0">
                <a:solidFill>
                  <a:srgbClr val="002060"/>
                </a:solidFill>
              </a:rPr>
              <a:t>Нужно ответить на 7 вопросов. </a:t>
            </a:r>
          </a:p>
          <a:p>
            <a:pPr lvl="0"/>
            <a:r>
              <a:rPr lang="ru-RU" sz="2800" b="1" dirty="0">
                <a:solidFill>
                  <a:srgbClr val="002060"/>
                </a:solidFill>
              </a:rPr>
              <a:t>Ответы отправляйте на ссылку нашего сайта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68954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\Desktop\СПО ОПИ\img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97" y="116632"/>
            <a:ext cx="8990703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340768"/>
            <a:ext cx="864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569800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33" b="23901"/>
          <a:stretch/>
        </p:blipFill>
        <p:spPr bwMode="auto">
          <a:xfrm>
            <a:off x="361176" y="1581795"/>
            <a:ext cx="8675320" cy="5129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260648"/>
            <a:ext cx="87849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Обогаще́ние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поле́зных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ископа́емых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— совокупность процессов первичной обработки минерального сырья, имеющая своей целью отделение всех ценных минералов от пустой породы, а также взаимное разделение ценных минералов.</a:t>
            </a:r>
          </a:p>
        </p:txBody>
      </p:sp>
    </p:spTree>
    <p:extLst>
      <p:ext uri="{BB962C8B-B14F-4D97-AF65-F5344CB8AC3E}">
        <p14:creationId xmlns:p14="http://schemas.microsoft.com/office/powerpoint/2010/main" val="4882818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620688"/>
            <a:ext cx="75608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6088" algn="just"/>
            <a:r>
              <a:rPr lang="ru-RU" sz="2400" b="1" i="1" dirty="0">
                <a:solidFill>
                  <a:srgbClr val="002060"/>
                </a:solidFill>
                <a:latin typeface="Times New Roman"/>
                <a:ea typeface="Calibri"/>
              </a:rPr>
              <a:t>2. </a:t>
            </a:r>
            <a:r>
              <a:rPr lang="ru-RU" sz="2400" b="1" dirty="0">
                <a:solidFill>
                  <a:srgbClr val="002060"/>
                </a:solidFill>
                <a:latin typeface="Times New Roman"/>
                <a:ea typeface="Calibri"/>
              </a:rPr>
              <a:t>Процесс обогащения  проходит в месте, которое называют</a:t>
            </a:r>
            <a:r>
              <a:rPr lang="ru-RU" sz="2400" b="1" i="1" dirty="0">
                <a:solidFill>
                  <a:srgbClr val="002060"/>
                </a:solidFill>
                <a:latin typeface="Times New Roman"/>
                <a:ea typeface="Calibri"/>
              </a:rPr>
              <a:t>………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26032"/>
            <a:ext cx="2163354" cy="1995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779" y="1697266"/>
            <a:ext cx="3035171" cy="2024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005063"/>
            <a:ext cx="2683964" cy="2370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848" y="4141964"/>
            <a:ext cx="3241809" cy="2233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8" y="1451685"/>
            <a:ext cx="904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шахта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36096" y="1451685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горно-обогатительный комбинат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5934" y="4141964"/>
            <a:ext cx="1749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кузница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04048" y="4326630"/>
            <a:ext cx="1426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Пекарня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31971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8" y="476672"/>
            <a:ext cx="7128792" cy="664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/>
                <a:ea typeface="Calibri"/>
              </a:rPr>
              <a:t>3. Руду просеивают на…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/>
              </a:rPr>
              <a:t>А) сверлильном станке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/>
              </a:rPr>
              <a:t>Б) грохоте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/>
              </a:rPr>
              <a:t>В) дробилке</a:t>
            </a:r>
          </a:p>
          <a:p>
            <a:endParaRPr lang="ru-RU" sz="2400" b="1" dirty="0">
              <a:solidFill>
                <a:srgbClr val="002060"/>
              </a:solidFill>
              <a:latin typeface="Times New Roman"/>
            </a:endParaRPr>
          </a:p>
          <a:p>
            <a:r>
              <a:rPr lang="ru-RU" sz="2400" b="1" dirty="0">
                <a:solidFill>
                  <a:srgbClr val="002060"/>
                </a:solidFill>
                <a:latin typeface="Times New Roman"/>
              </a:rPr>
              <a:t>4. Руду дробят в …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/>
              </a:rPr>
              <a:t>А) мельнице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/>
              </a:rPr>
              <a:t>Б) миксере 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/>
              </a:rPr>
              <a:t>В) дробилке</a:t>
            </a:r>
          </a:p>
          <a:p>
            <a:endParaRPr lang="ru-RU" sz="2400" b="1" dirty="0">
              <a:solidFill>
                <a:srgbClr val="002060"/>
              </a:solidFill>
              <a:latin typeface="Times New Roman"/>
            </a:endParaRPr>
          </a:p>
          <a:p>
            <a:pPr lvl="0"/>
            <a:r>
              <a:rPr lang="ru-RU" sz="2400" b="1" dirty="0">
                <a:solidFill>
                  <a:srgbClr val="002060"/>
                </a:solidFill>
                <a:latin typeface="Times New Roman"/>
              </a:rPr>
              <a:t>5. Руду измельчают в …</a:t>
            </a:r>
          </a:p>
          <a:p>
            <a:pPr lvl="0"/>
            <a:r>
              <a:rPr lang="ru-RU" sz="2400" b="1" dirty="0">
                <a:solidFill>
                  <a:srgbClr val="002060"/>
                </a:solidFill>
                <a:latin typeface="Times New Roman"/>
              </a:rPr>
              <a:t>А) кофемолке </a:t>
            </a:r>
          </a:p>
          <a:p>
            <a:pPr lvl="0"/>
            <a:r>
              <a:rPr lang="ru-RU" sz="2400" b="1" dirty="0">
                <a:solidFill>
                  <a:srgbClr val="002060"/>
                </a:solidFill>
                <a:latin typeface="Times New Roman"/>
              </a:rPr>
              <a:t>Б) миксере </a:t>
            </a:r>
          </a:p>
          <a:p>
            <a:pPr lvl="0"/>
            <a:r>
              <a:rPr lang="ru-RU" sz="2400" b="1" dirty="0">
                <a:solidFill>
                  <a:srgbClr val="002060"/>
                </a:solidFill>
                <a:latin typeface="Times New Roman"/>
              </a:rPr>
              <a:t>В) мельнице</a:t>
            </a:r>
          </a:p>
          <a:p>
            <a:endParaRPr lang="ru-RU" sz="2400" b="1" dirty="0">
              <a:solidFill>
                <a:prstClr val="black"/>
              </a:solidFill>
              <a:latin typeface="Times New Roman"/>
            </a:endParaRPr>
          </a:p>
          <a:p>
            <a:endParaRPr lang="ru-RU" sz="2400" b="1" dirty="0">
              <a:solidFill>
                <a:prstClr val="black"/>
              </a:solidFill>
              <a:latin typeface="Times New Roman"/>
            </a:endParaRPr>
          </a:p>
          <a:p>
            <a:endParaRPr lang="ru-RU" sz="2400" b="1" dirty="0">
              <a:solidFill>
                <a:prstClr val="black"/>
              </a:solidFill>
              <a:latin typeface="Times New Roman"/>
            </a:endParaRPr>
          </a:p>
          <a:p>
            <a:pPr marL="342900" indent="-342900">
              <a:buAutoNum type="arabicPeriod"/>
            </a:pPr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766765"/>
            <a:ext cx="1937792" cy="1354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51" t="50201" r="18749" b="7199"/>
          <a:stretch/>
        </p:blipFill>
        <p:spPr bwMode="auto">
          <a:xfrm>
            <a:off x="5810340" y="4205055"/>
            <a:ext cx="2555616" cy="1881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004" y="2204864"/>
            <a:ext cx="2109432" cy="2109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86528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476672"/>
            <a:ext cx="45720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400" b="1" dirty="0">
                <a:solidFill>
                  <a:srgbClr val="002060"/>
                </a:solidFill>
                <a:latin typeface="Times New Roman"/>
              </a:rPr>
              <a:t>6. Концентрат получают  в ….</a:t>
            </a:r>
          </a:p>
          <a:p>
            <a:pPr lvl="0"/>
            <a:r>
              <a:rPr lang="ru-RU" sz="2400" b="1" dirty="0">
                <a:solidFill>
                  <a:srgbClr val="002060"/>
                </a:solidFill>
                <a:latin typeface="Times New Roman"/>
              </a:rPr>
              <a:t>А) флотационных машинах</a:t>
            </a:r>
          </a:p>
          <a:p>
            <a:pPr lvl="0"/>
            <a:r>
              <a:rPr lang="ru-RU" sz="2400" b="1" dirty="0">
                <a:solidFill>
                  <a:srgbClr val="002060"/>
                </a:solidFill>
                <a:latin typeface="Times New Roman"/>
              </a:rPr>
              <a:t>Б) </a:t>
            </a:r>
            <a:r>
              <a:rPr lang="ru-RU" sz="2400" b="1" dirty="0" err="1">
                <a:solidFill>
                  <a:srgbClr val="002060"/>
                </a:solidFill>
                <a:latin typeface="Times New Roman"/>
              </a:rPr>
              <a:t>мультиварках</a:t>
            </a:r>
            <a:endParaRPr lang="ru-RU" sz="2400" b="1" dirty="0">
              <a:solidFill>
                <a:srgbClr val="002060"/>
              </a:solidFill>
              <a:latin typeface="Times New Roman"/>
            </a:endParaRPr>
          </a:p>
          <a:p>
            <a:pPr lvl="0"/>
            <a:r>
              <a:rPr lang="ru-RU" sz="2400" b="1" dirty="0">
                <a:solidFill>
                  <a:srgbClr val="002060"/>
                </a:solidFill>
                <a:latin typeface="Times New Roman"/>
              </a:rPr>
              <a:t>В) доменных печах</a:t>
            </a:r>
          </a:p>
          <a:p>
            <a:pPr lvl="0"/>
            <a:endParaRPr lang="ru-RU" sz="2400" b="1" dirty="0">
              <a:solidFill>
                <a:srgbClr val="002060"/>
              </a:solidFill>
              <a:latin typeface="Times New Roman"/>
            </a:endParaRPr>
          </a:p>
          <a:p>
            <a:pPr lvl="0"/>
            <a:endParaRPr lang="ru-RU" sz="2400" b="1" dirty="0">
              <a:solidFill>
                <a:srgbClr val="002060"/>
              </a:solidFill>
              <a:latin typeface="Times New Roman"/>
            </a:endParaRPr>
          </a:p>
          <a:p>
            <a:pPr lvl="0"/>
            <a:endParaRPr lang="ru-RU" sz="2400" b="1" dirty="0">
              <a:solidFill>
                <a:srgbClr val="002060"/>
              </a:solidFill>
              <a:latin typeface="Times New Roman"/>
            </a:endParaRPr>
          </a:p>
          <a:p>
            <a:pPr lvl="0"/>
            <a:endParaRPr lang="ru-RU" sz="2400" b="1" dirty="0">
              <a:solidFill>
                <a:srgbClr val="002060"/>
              </a:solidFill>
              <a:latin typeface="Times New Roman"/>
            </a:endParaRPr>
          </a:p>
          <a:p>
            <a:pPr lvl="0"/>
            <a:r>
              <a:rPr lang="ru-RU" sz="2400" b="1" dirty="0">
                <a:solidFill>
                  <a:srgbClr val="002060"/>
                </a:solidFill>
                <a:latin typeface="Times New Roman"/>
              </a:rPr>
              <a:t>7. Металл получают путем..</a:t>
            </a:r>
          </a:p>
          <a:p>
            <a:pPr lvl="0"/>
            <a:r>
              <a:rPr lang="ru-RU" sz="2400" b="1" dirty="0">
                <a:solidFill>
                  <a:srgbClr val="002060"/>
                </a:solidFill>
                <a:latin typeface="Times New Roman"/>
              </a:rPr>
              <a:t>А) выпечки</a:t>
            </a:r>
          </a:p>
          <a:p>
            <a:pPr lvl="0"/>
            <a:r>
              <a:rPr lang="ru-RU" sz="2400" b="1" dirty="0">
                <a:solidFill>
                  <a:srgbClr val="002060"/>
                </a:solidFill>
                <a:latin typeface="Times New Roman"/>
              </a:rPr>
              <a:t>Б) электролиза</a:t>
            </a:r>
          </a:p>
          <a:p>
            <a:pPr lvl="0"/>
            <a:r>
              <a:rPr lang="ru-RU" sz="2400" b="1" dirty="0">
                <a:solidFill>
                  <a:srgbClr val="002060"/>
                </a:solidFill>
                <a:latin typeface="Times New Roman"/>
              </a:rPr>
              <a:t>В) сварки</a:t>
            </a:r>
          </a:p>
          <a:p>
            <a:pPr lvl="0"/>
            <a:endParaRPr lang="ru-RU" sz="2400" b="1" dirty="0">
              <a:solidFill>
                <a:prstClr val="black"/>
              </a:solidFill>
              <a:latin typeface="Times New Roman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792" y="1052736"/>
            <a:ext cx="3238741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579" y="4221088"/>
            <a:ext cx="4729954" cy="2030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78199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Grp="1"/>
          </p:cNvGrpSpPr>
          <p:nvPr/>
        </p:nvGrpSpPr>
        <p:grpSpPr bwMode="auto">
          <a:xfrm>
            <a:off x="706996" y="2276872"/>
            <a:ext cx="7992888" cy="3256359"/>
            <a:chOff x="1104" y="816"/>
            <a:chExt cx="3203" cy="3214"/>
          </a:xfrm>
        </p:grpSpPr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04" y="816"/>
              <a:ext cx="3203" cy="321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4" name="Text Box 4"/>
            <p:cNvSpPr txBox="1">
              <a:spLocks noChangeArrowheads="1"/>
            </p:cNvSpPr>
            <p:nvPr/>
          </p:nvSpPr>
          <p:spPr bwMode="auto">
            <a:xfrm>
              <a:off x="1104" y="816"/>
              <a:ext cx="3203" cy="321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467544" y="908720"/>
            <a:ext cx="82809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СПАСИБО ЗА РАБОТУ!!!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9228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dmin\Desktop\СПО ОПИ\Слайд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2644"/>
            <a:ext cx="8496944" cy="6354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7056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\Desktop\СПО ОПИ\img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02" y="91500"/>
            <a:ext cx="8604448" cy="645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8292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dmin\Desktop\СПО ОПИ\img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5444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764704"/>
            <a:ext cx="842493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6088" algn="just"/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Ежегодно человечество потребляет около 8 миллиардов тонн металла. Оглянитесь вокруг: любые здания, любой вид транспорта, любая электроника, системы водо- и электроснабжения и многое-многое другое — всё содержит в себе металл. Конечно, он бывает разный.</a:t>
            </a:r>
          </a:p>
          <a:p>
            <a:pPr indent="446088" algn="just"/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Исторически так сложилось, что металлы, которыми пользуется человечество, принято делить на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чёрные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(железо и сплавы на его основе) и все остальные —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цветные металлы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(медь, свинец, цинк, никель, алюминий, титан, магний). Если первые благодаря своей твёрдости и прочности широко используются в строительстве, то цветные, из-за своей ковкости и электропроводимости, находят применение в электронике и производстве.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9730661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332656"/>
            <a:ext cx="8136904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6088" algn="just"/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Природное скопление полезных ископаемых называют месторождением. Скапливаются они там в результате сложных геологических процессов, поэтому в месторождениях металлы крайне редко бывают в чистом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видеВ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чистом виде существуют только неактивные металлы, у остальных всегда есть примеси. Поэтому металлурги используют термин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руда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— то есть природное минеральное образование, содержащее соединения ряда полезных ископаемых. С одной стороны, в этом есть плюс — иногда из одного месторождения можно получать сразу несколько ценных металлов, а с другой — чем больше разных составляющих в руде, тем сложнее процесс её обработки, другими словами процесс обогащения</a:t>
            </a: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446088" algn="just"/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 получают чистый  металл разберём на примере свинцово-цинковой руды</a:t>
            </a: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365597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СПО ОПИ\ОБОГАШЕНИЕ В КАРТИНКАХ\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7"/>
          <a:stretch/>
        </p:blipFill>
        <p:spPr bwMode="auto">
          <a:xfrm>
            <a:off x="355089" y="1780878"/>
            <a:ext cx="8477250" cy="505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33375" y="260648"/>
            <a:ext cx="863111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Цветные металлы находятся в руде в соединении с окислителями, образуя природные минералы. Так, для свинца это галенит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PbS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и, в меньшей степени, церуссит PbCO3 и англезит PbSO4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532884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СПО ОПИ\ОБОГАШЕНИЕ В КАРТИНКАХ\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6" b="3682"/>
          <a:stretch/>
        </p:blipFill>
        <p:spPr bwMode="auto">
          <a:xfrm>
            <a:off x="72058" y="1513513"/>
            <a:ext cx="9036496" cy="5310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320040"/>
            <a:ext cx="828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 для цинка это минералы сфалерит и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вюрцит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 формулой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ZnS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смитсонит 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ZnCO3,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цинкит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ZnO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каламин 2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ZnO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 * SiO2* H2O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марматит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nZnS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*  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mFeS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6519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686</Words>
  <Application>Microsoft Office PowerPoint</Application>
  <PresentationFormat>Экран (4:3)</PresentationFormat>
  <Paragraphs>58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Calibri</vt:lpstr>
      <vt:lpstr>Constantia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Теперь вы  получили представление:  Что же такое обогащение полезных ископаемых?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Admi_ n</cp:lastModifiedBy>
  <cp:revision>18</cp:revision>
  <dcterms:created xsi:type="dcterms:W3CDTF">2020-11-10T13:19:44Z</dcterms:created>
  <dcterms:modified xsi:type="dcterms:W3CDTF">2020-11-11T02:18:37Z</dcterms:modified>
</cp:coreProperties>
</file>